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308" r:id="rId4"/>
    <p:sldId id="303" r:id="rId5"/>
    <p:sldId id="309" r:id="rId6"/>
    <p:sldId id="310" r:id="rId7"/>
    <p:sldId id="305" r:id="rId8"/>
    <p:sldId id="295" r:id="rId9"/>
    <p:sldId id="301" r:id="rId10"/>
    <p:sldId id="287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íctor J. Vergel Rodríguez" initials="VJVR" lastIdx="1" clrIdx="0">
    <p:extLst>
      <p:ext uri="{19B8F6BF-5375-455C-9EA6-DF929625EA0E}">
        <p15:presenceInfo xmlns:p15="http://schemas.microsoft.com/office/powerpoint/2012/main" userId="S-1-5-21-3549025232-1385875321-4238052881-13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67079-F759-49CE-A339-7E7EFE1A586C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B7A1F-F381-48C6-B444-083ECD2B7A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697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88C9A-6323-4E89-A72A-235C4F548554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E365D-1B89-41AA-9EF2-22C38CCB27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39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93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7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45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74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7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36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1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Ejemplos-y-Ejercicios-no-obligatorios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6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671612"/>
            <a:ext cx="9144000" cy="939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Ejemplo de subtítulo</a:t>
            </a:r>
          </a:p>
        </p:txBody>
      </p:sp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1881188"/>
            <a:ext cx="9144000" cy="1655762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</a:p>
        </p:txBody>
      </p:sp>
    </p:spTree>
    <p:extLst>
      <p:ext uri="{BB962C8B-B14F-4D97-AF65-F5344CB8AC3E}">
        <p14:creationId xmlns:p14="http://schemas.microsoft.com/office/powerpoint/2010/main" val="153156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 userDrawn="1">
          <p15:clr>
            <a:srgbClr val="FBAE40"/>
          </p15:clr>
        </p15:guide>
        <p15:guide id="2" pos="6720" userDrawn="1">
          <p15:clr>
            <a:srgbClr val="FBAE40"/>
          </p15:clr>
        </p15:guide>
        <p15:guide id="3" pos="960" userDrawn="1">
          <p15:clr>
            <a:srgbClr val="FBAE40"/>
          </p15:clr>
        </p15:guide>
        <p15:guide id="4" orient="horz" pos="118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n título + 2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5422489" y="2421467"/>
            <a:ext cx="5318536" cy="515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1450974" y="1752392"/>
            <a:ext cx="3521689" cy="17430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2489" y="2623930"/>
            <a:ext cx="5318536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  <a:p>
            <a:pPr lvl="4"/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22489" y="1524000"/>
            <a:ext cx="5318536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3" hasCustomPrompt="1"/>
          </p:nvPr>
        </p:nvSpPr>
        <p:spPr>
          <a:xfrm>
            <a:off x="1450975" y="3717925"/>
            <a:ext cx="3521689" cy="1743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</p:spTree>
    <p:extLst>
      <p:ext uri="{BB962C8B-B14F-4D97-AF65-F5344CB8AC3E}">
        <p14:creationId xmlns:p14="http://schemas.microsoft.com/office/powerpoint/2010/main" val="388989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180070" y="1304925"/>
            <a:ext cx="5457797" cy="543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7035801" y="1304926"/>
            <a:ext cx="3705224" cy="391054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1557867"/>
            <a:ext cx="5186892" cy="4176183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336" y="5282672"/>
            <a:ext cx="3704689" cy="451378"/>
          </a:xfrm>
        </p:spPr>
        <p:txBody>
          <a:bodyPr lIns="36000" rIns="36000">
            <a:noAutofit/>
          </a:bodyPr>
          <a:lstStyle>
            <a:lvl1pPr marL="0" indent="0" algn="r">
              <a:lnSpc>
                <a:spcPct val="100000"/>
              </a:lnSpc>
              <a:buNone/>
              <a:defRPr sz="11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Pie de foto </a:t>
            </a:r>
          </a:p>
        </p:txBody>
      </p:sp>
      <p:sp>
        <p:nvSpPr>
          <p:cNvPr id="7" name="Rectángulo 6"/>
          <p:cNvSpPr/>
          <p:nvPr userDrawn="1"/>
        </p:nvSpPr>
        <p:spPr>
          <a:xfrm rot="5400000">
            <a:off x="980508" y="1477329"/>
            <a:ext cx="390524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Rectángulo 3"/>
          <p:cNvSpPr/>
          <p:nvPr userDrawn="1"/>
        </p:nvSpPr>
        <p:spPr>
          <a:xfrm>
            <a:off x="1270973" y="1424212"/>
            <a:ext cx="121099" cy="133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687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ra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1458438" y="1516951"/>
            <a:ext cx="4336018" cy="234095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4119153"/>
            <a:ext cx="9290050" cy="1895391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3" hasCustomPrompt="1"/>
          </p:nvPr>
        </p:nvSpPr>
        <p:spPr>
          <a:xfrm>
            <a:off x="6260123" y="1516951"/>
            <a:ext cx="4479185" cy="234095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1" name="Rectángulo 10"/>
          <p:cNvSpPr/>
          <p:nvPr userDrawn="1"/>
        </p:nvSpPr>
        <p:spPr>
          <a:xfrm>
            <a:off x="1450975" y="1304925"/>
            <a:ext cx="9290050" cy="6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305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ia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1460959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9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1450975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20" hasCustomPrompt="1"/>
          </p:nvPr>
        </p:nvSpPr>
        <p:spPr>
          <a:xfrm>
            <a:off x="4607282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21" hasCustomPrompt="1"/>
          </p:nvPr>
        </p:nvSpPr>
        <p:spPr>
          <a:xfrm>
            <a:off x="4589924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22" hasCustomPrompt="1"/>
          </p:nvPr>
        </p:nvSpPr>
        <p:spPr>
          <a:xfrm>
            <a:off x="7743212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23" hasCustomPrompt="1"/>
          </p:nvPr>
        </p:nvSpPr>
        <p:spPr>
          <a:xfrm>
            <a:off x="7725854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</p:spTree>
    <p:extLst>
      <p:ext uri="{BB962C8B-B14F-4D97-AF65-F5344CB8AC3E}">
        <p14:creationId xmlns:p14="http://schemas.microsoft.com/office/powerpoint/2010/main" val="1500700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eria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7848600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4648200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9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1450975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8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1304925"/>
            <a:ext cx="9290050" cy="188913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7" name="Rectángulo 6"/>
          <p:cNvSpPr/>
          <p:nvPr userDrawn="1"/>
        </p:nvSpPr>
        <p:spPr>
          <a:xfrm>
            <a:off x="1449387" y="5678590"/>
            <a:ext cx="9290050" cy="6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06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/>
          <p:cNvSpPr>
            <a:spLocks noGrp="1"/>
          </p:cNvSpPr>
          <p:nvPr>
            <p:ph type="media" sz="quarter" idx="10" hasCustomPrompt="1"/>
          </p:nvPr>
        </p:nvSpPr>
        <p:spPr>
          <a:xfrm>
            <a:off x="2159000" y="1304924"/>
            <a:ext cx="7874000" cy="442912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/>
              <a:t>INSERTAR VÍDEO AQUÍ</a:t>
            </a:r>
          </a:p>
        </p:txBody>
      </p:sp>
    </p:spTree>
    <p:extLst>
      <p:ext uri="{BB962C8B-B14F-4D97-AF65-F5344CB8AC3E}">
        <p14:creationId xmlns:p14="http://schemas.microsoft.com/office/powerpoint/2010/main" val="2639800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/>
          <p:cNvSpPr>
            <a:spLocks noGrp="1"/>
          </p:cNvSpPr>
          <p:nvPr>
            <p:ph type="media" sz="quarter" idx="10" hasCustomPrompt="1"/>
          </p:nvPr>
        </p:nvSpPr>
        <p:spPr>
          <a:xfrm>
            <a:off x="4895850" y="1304925"/>
            <a:ext cx="5845175" cy="32879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/>
              <a:t>INSERTAR VÍDEO AQUÍ</a:t>
            </a:r>
          </a:p>
        </p:txBody>
      </p:sp>
      <p:sp>
        <p:nvSpPr>
          <p:cNvPr id="3" name="Rectángulo 2"/>
          <p:cNvSpPr/>
          <p:nvPr userDrawn="1"/>
        </p:nvSpPr>
        <p:spPr>
          <a:xfrm>
            <a:off x="4895850" y="4752568"/>
            <a:ext cx="5845174" cy="594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2506" y="1304925"/>
            <a:ext cx="3035300" cy="4429125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Escriba el texto aquí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4895850" y="4812065"/>
            <a:ext cx="5845176" cy="46672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Pie de vídeo</a:t>
            </a:r>
          </a:p>
        </p:txBody>
      </p:sp>
    </p:spTree>
    <p:extLst>
      <p:ext uri="{BB962C8B-B14F-4D97-AF65-F5344CB8AC3E}">
        <p14:creationId xmlns:p14="http://schemas.microsoft.com/office/powerpoint/2010/main" val="40272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2528347"/>
            <a:ext cx="9144000" cy="1801307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  <a:br>
              <a:rPr lang="es-ES" dirty="0"/>
            </a:br>
            <a:r>
              <a:rPr lang="es-ES" dirty="0"/>
              <a:t>DOS LINEAS</a:t>
            </a:r>
          </a:p>
        </p:txBody>
      </p:sp>
    </p:spTree>
    <p:extLst>
      <p:ext uri="{BB962C8B-B14F-4D97-AF65-F5344CB8AC3E}">
        <p14:creationId xmlns:p14="http://schemas.microsoft.com/office/powerpoint/2010/main" val="2774270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pos="6720">
          <p15:clr>
            <a:srgbClr val="FBAE40"/>
          </p15:clr>
        </p15:guide>
        <p15:guide id="3" pos="960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2951084"/>
            <a:ext cx="9144000" cy="955833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</a:p>
        </p:txBody>
      </p:sp>
    </p:spTree>
    <p:extLst>
      <p:ext uri="{BB962C8B-B14F-4D97-AF65-F5344CB8AC3E}">
        <p14:creationId xmlns:p14="http://schemas.microsoft.com/office/powerpoint/2010/main" val="2552193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pos="6720">
          <p15:clr>
            <a:srgbClr val="FBAE40"/>
          </p15:clr>
        </p15:guide>
        <p15:guide id="3" pos="960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856736" y="1334618"/>
            <a:ext cx="150887" cy="8731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686050"/>
            <a:ext cx="9290050" cy="3047999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+mj-lt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7300" indent="-3429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22" name="Título 21"/>
          <p:cNvSpPr>
            <a:spLocks noGrp="1"/>
          </p:cNvSpPr>
          <p:nvPr>
            <p:ph type="title" hasCustomPrompt="1"/>
          </p:nvPr>
        </p:nvSpPr>
        <p:spPr>
          <a:xfrm>
            <a:off x="1007623" y="1193393"/>
            <a:ext cx="9733402" cy="676206"/>
          </a:xfrm>
        </p:spPr>
        <p:txBody>
          <a:bodyPr tIns="0"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1_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0" y="2035131"/>
            <a:ext cx="9483725" cy="544512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8" name="Rectángulo 7"/>
          <p:cNvSpPr/>
          <p:nvPr userDrawn="1"/>
        </p:nvSpPr>
        <p:spPr>
          <a:xfrm>
            <a:off x="1092200" y="2093845"/>
            <a:ext cx="165100" cy="592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C111D1-3AF1-4BAB-849B-A7C427B8C0FA}"/>
              </a:ext>
            </a:extLst>
          </p:cNvPr>
          <p:cNvSpPr txBox="1"/>
          <p:nvPr userDrawn="1"/>
        </p:nvSpPr>
        <p:spPr>
          <a:xfrm>
            <a:off x="8216537" y="5734050"/>
            <a:ext cx="252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i="1" dirty="0"/>
              <a:t>Víctor J. Vergel Rodríguez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139749-7257-4079-A329-D66E215126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45" y="1384067"/>
            <a:ext cx="1264480" cy="4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1684" userDrawn="1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856736" y="1334618"/>
            <a:ext cx="150887" cy="8731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205038"/>
            <a:ext cx="9290050" cy="3529012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6" name="Título 21"/>
          <p:cNvSpPr>
            <a:spLocks noGrp="1"/>
          </p:cNvSpPr>
          <p:nvPr>
            <p:ph type="title" hasCustomPrompt="1"/>
          </p:nvPr>
        </p:nvSpPr>
        <p:spPr>
          <a:xfrm>
            <a:off x="1007623" y="1193393"/>
            <a:ext cx="9733402" cy="676206"/>
          </a:xfrm>
        </p:spPr>
        <p:txBody>
          <a:bodyPr tIns="0"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1_</a:t>
            </a:r>
          </a:p>
        </p:txBody>
      </p:sp>
    </p:spTree>
    <p:extLst>
      <p:ext uri="{BB962C8B-B14F-4D97-AF65-F5344CB8AC3E}">
        <p14:creationId xmlns:p14="http://schemas.microsoft.com/office/powerpoint/2010/main" val="271483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88" userDrawn="1">
          <p15:clr>
            <a:srgbClr val="FBAE40"/>
          </p15:clr>
        </p15:guide>
        <p15:guide id="3" orient="horz" pos="1389" userDrawn="1">
          <p15:clr>
            <a:srgbClr val="FBAE40"/>
          </p15:clr>
        </p15:guide>
        <p15:guide id="4" pos="914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pos="6766" userDrawn="1">
          <p15:clr>
            <a:srgbClr val="FBAE40"/>
          </p15:clr>
        </p15:guide>
        <p15:guide id="7" orient="horz" pos="8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205038"/>
            <a:ext cx="9290050" cy="3529012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0" y="1349306"/>
            <a:ext cx="9483725" cy="544512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6" name="Rectángulo 5"/>
          <p:cNvSpPr/>
          <p:nvPr userDrawn="1"/>
        </p:nvSpPr>
        <p:spPr>
          <a:xfrm>
            <a:off x="1092200" y="1408020"/>
            <a:ext cx="165100" cy="592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1389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  <p15:guide id="6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ción texto só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450975" y="1304925"/>
            <a:ext cx="9290050" cy="4181475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accent2">
                    <a:lumMod val="75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accent2">
                    <a:lumMod val="75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accent2">
                    <a:lumMod val="75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450975" y="5657850"/>
            <a:ext cx="9290050" cy="76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390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 userDrawn="1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título + Imagen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450975" y="2421467"/>
            <a:ext cx="3429138" cy="53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5297557" y="1304925"/>
            <a:ext cx="5443466" cy="4429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2623930"/>
            <a:ext cx="3429138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  <a:p>
            <a:pPr lvl="4"/>
            <a:endParaRPr lang="es-ES" dirty="0"/>
          </a:p>
          <a:p>
            <a:pPr lvl="2"/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524000"/>
            <a:ext cx="3429000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</p:spTree>
    <p:extLst>
      <p:ext uri="{BB962C8B-B14F-4D97-AF65-F5344CB8AC3E}">
        <p14:creationId xmlns:p14="http://schemas.microsoft.com/office/powerpoint/2010/main" val="2116681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título +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450975" y="2421467"/>
            <a:ext cx="5318536" cy="515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7219335" y="1304925"/>
            <a:ext cx="3521689" cy="4429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2623930"/>
            <a:ext cx="5318536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524000"/>
            <a:ext cx="5318536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</p:spTree>
    <p:extLst>
      <p:ext uri="{BB962C8B-B14F-4D97-AF65-F5344CB8AC3E}">
        <p14:creationId xmlns:p14="http://schemas.microsoft.com/office/powerpoint/2010/main" val="328999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8172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77" r:id="rId4"/>
    <p:sldLayoutId id="2147483662" r:id="rId5"/>
    <p:sldLayoutId id="2147483678" r:id="rId6"/>
    <p:sldLayoutId id="2147483672" r:id="rId7"/>
    <p:sldLayoutId id="2147483673" r:id="rId8"/>
    <p:sldLayoutId id="2147483682" r:id="rId9"/>
    <p:sldLayoutId id="2147483683" r:id="rId10"/>
    <p:sldLayoutId id="2147483674" r:id="rId11"/>
    <p:sldLayoutId id="2147483679" r:id="rId12"/>
    <p:sldLayoutId id="2147483680" r:id="rId13"/>
    <p:sldLayoutId id="2147483681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Courier New" panose="02070309020205020404" pitchFamily="49" charset="0"/>
        <a:buChar char="o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Ø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lang="es-ES" sz="1800" kern="120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%C3%ADctor-jos%C3%A9-vergel-rodr%C3%ADguez-1566262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witter.com/victorverge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twitter.com/victorvergel" TargetMode="External"/><Relationship Id="rId4" Type="http://schemas.openxmlformats.org/officeDocument/2006/relationships/hyperlink" Target="https://www.linkedin.com/in/v%C3%ADctor-jos%C3%A9-vergel-rodr%C3%ADguez-1566262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kio-School/master_androi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VÍCTOR JOSÉ VERGEL RODRÍGUEZ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Diseño de interfaces</a:t>
            </a:r>
            <a:br>
              <a:rPr lang="es-ES" sz="4800" dirty="0"/>
            </a:br>
            <a:br>
              <a:rPr lang="es-ES" sz="1400" dirty="0"/>
            </a:br>
            <a:r>
              <a:rPr lang="es-ES" sz="1400" dirty="0"/>
              <a:t>09_M1_U5_ConstraintLayout</a:t>
            </a:r>
            <a:endParaRPr lang="es-ES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F05059-6EB7-4A59-B87B-333C7FB5C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99" y="4934894"/>
            <a:ext cx="1763150" cy="67701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25307" y="5742878"/>
            <a:ext cx="100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/>
              <a:t>15/11/2023</a:t>
            </a:r>
            <a:endParaRPr lang="es-ES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118970" y="5311832"/>
            <a:ext cx="330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0070C0"/>
                </a:solidFill>
                <a:hlinkClick r:id="rId3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  <a:p>
            <a:r>
              <a:rPr lang="es-ES" sz="1200" dirty="0">
                <a:hlinkClick r:id="rId4"/>
              </a:rPr>
              <a:t>@</a:t>
            </a:r>
            <a:r>
              <a:rPr lang="es-ES" sz="1200" dirty="0" err="1">
                <a:solidFill>
                  <a:srgbClr val="0070C0"/>
                </a:solidFill>
                <a:hlinkClick r:id="rId4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7" y="5377025"/>
            <a:ext cx="193096" cy="1930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0" y="5570122"/>
            <a:ext cx="246956" cy="2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4" y="2181472"/>
            <a:ext cx="2769333" cy="30479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92200" y="1341438"/>
            <a:ext cx="9648825" cy="43926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257300" y="1532655"/>
            <a:ext cx="9483725" cy="544512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7A859-020A-4112-A217-21465904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16" y="2677761"/>
            <a:ext cx="2095500" cy="2095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E466D8-A96F-4C4D-8C6F-1AB2B6CB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4" y="2145234"/>
            <a:ext cx="3307665" cy="29814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92802E7-50DD-4218-816D-5C7FE3296E59}"/>
              </a:ext>
            </a:extLst>
          </p:cNvPr>
          <p:cNvSpPr txBox="1"/>
          <p:nvPr/>
        </p:nvSpPr>
        <p:spPr>
          <a:xfrm>
            <a:off x="9484016" y="5177273"/>
            <a:ext cx="330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0070C0"/>
                </a:solidFill>
                <a:hlinkClick r:id="rId4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  <a:p>
            <a:r>
              <a:rPr lang="es-ES" sz="1200" dirty="0">
                <a:hlinkClick r:id="rId5"/>
              </a:rPr>
              <a:t>@</a:t>
            </a:r>
            <a:r>
              <a:rPr lang="es-ES" sz="1200" dirty="0" err="1">
                <a:solidFill>
                  <a:srgbClr val="0070C0"/>
                </a:solidFill>
                <a:hlinkClick r:id="rId5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3E68A1-5883-480C-867D-79C6997BD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93" y="5242466"/>
            <a:ext cx="193096" cy="1930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377C10E-7CA8-4546-8072-019F649EB9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06" y="5435563"/>
            <a:ext cx="246956" cy="2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936376"/>
            <a:ext cx="9290050" cy="379767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Conexión con GitHub</a:t>
            </a:r>
          </a:p>
          <a:p>
            <a:pPr marL="1143000" lvl="1">
              <a:buAutoNum type="arabicPeriod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https://github.com/Tokio-School/master_android</a:t>
            </a:r>
            <a:endParaRPr lang="es-E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Practicando: Menú de aplicación</a:t>
            </a:r>
            <a:endParaRPr lang="es-ES" sz="3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ConstraintLayout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CardView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practicar</a:t>
            </a:r>
          </a:p>
          <a:p>
            <a:pPr marL="342900" indent="-342900">
              <a:buAutoNum type="arabicPeriod"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3979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Practicando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B3319-9C5E-462B-8660-6F1F2A63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7623" y="1735494"/>
            <a:ext cx="6970050" cy="4594194"/>
          </a:xfrm>
        </p:spPr>
        <p:txBody>
          <a:bodyPr/>
          <a:lstStyle/>
          <a:p>
            <a:pPr marL="608013" indent="-342900"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Crear un menú de aplicación con al menos tres nombres de colores: rojo, amarillo y verde. Según elija uno u otro el panel de fondo de la aplicación se colocará del color elegido.</a:t>
            </a:r>
          </a:p>
          <a:p>
            <a:pPr marL="608013" indent="-342900"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Cuando se pulse durante un tiempo en el </a:t>
            </a:r>
            <a:r>
              <a:rPr lang="es-ES" dirty="0" err="1">
                <a:solidFill>
                  <a:schemeClr val="tx1"/>
                </a:solidFill>
              </a:rPr>
              <a:t>layout</a:t>
            </a:r>
            <a:r>
              <a:rPr lang="es-ES" dirty="0">
                <a:solidFill>
                  <a:schemeClr val="tx1"/>
                </a:solidFill>
              </a:rPr>
              <a:t> de fondo, se limpiará a través de un menú contextual el </a:t>
            </a:r>
            <a:r>
              <a:rPr lang="es-ES" dirty="0" err="1">
                <a:solidFill>
                  <a:schemeClr val="tx1"/>
                </a:solidFill>
              </a:rPr>
              <a:t>layout</a:t>
            </a:r>
            <a:r>
              <a:rPr lang="es-ES" dirty="0">
                <a:solidFill>
                  <a:schemeClr val="tx1"/>
                </a:solidFill>
              </a:rPr>
              <a:t> quedándolo en blanco.</a:t>
            </a:r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0FDF6-C6AC-4B63-A087-12A81E6F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C2E66B-0805-4D57-8560-8300A5108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AD96B1-B852-4F3A-A25B-E19DA133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27" y="2064227"/>
            <a:ext cx="2762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8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ConstraintLayout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B3319-9C5E-462B-8660-6F1F2A63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619" y="1637072"/>
            <a:ext cx="7105319" cy="4096978"/>
          </a:xfrm>
        </p:spPr>
        <p:txBody>
          <a:bodyPr/>
          <a:lstStyle/>
          <a:p>
            <a:pPr marL="265113"/>
            <a:r>
              <a:rPr lang="es-ES" altLang="es-ES" dirty="0">
                <a:solidFill>
                  <a:schemeClr val="tx1"/>
                </a:solidFill>
              </a:rPr>
              <a:t>Interfaces de usuario muy complejas sin generar anidaciones continuas  de contenedores</a:t>
            </a:r>
          </a:p>
          <a:p>
            <a:pPr marL="265113"/>
            <a:r>
              <a:rPr lang="es-ES" altLang="es-ES" dirty="0">
                <a:solidFill>
                  <a:schemeClr val="tx1"/>
                </a:solidFill>
              </a:rPr>
              <a:t>Anclajes básicos:</a:t>
            </a:r>
          </a:p>
          <a:p>
            <a:pPr marL="265113" algn="ctr"/>
            <a:r>
              <a:rPr lang="en-US" altLang="es-E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Top-Left/start-bottom-end/right y baseline (solo para </a:t>
            </a:r>
            <a:r>
              <a:rPr lang="en-US" altLang="es-E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textos</a:t>
            </a:r>
            <a:r>
              <a:rPr lang="en-US" altLang="es-E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r>
              <a:rPr lang="es-ES" altLang="es-ES" dirty="0">
                <a:solidFill>
                  <a:schemeClr val="tx1"/>
                </a:solidFill>
              </a:rPr>
              <a:t>Guías</a:t>
            </a: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5113"/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4A255C1C-1C20-4A1E-A90E-26AAB191A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59" y="1799259"/>
            <a:ext cx="3972339" cy="3972339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6FDD4686-A8F7-402D-AD9A-8D4B1BA23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3677588"/>
            <a:ext cx="3161172" cy="13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8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ConstraintLayout</a:t>
            </a:r>
            <a:r>
              <a:rPr lang="es-ES" dirty="0">
                <a:solidFill>
                  <a:schemeClr val="tx1"/>
                </a:solidFill>
              </a:rPr>
              <a:t>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B3319-9C5E-462B-8660-6F1F2A63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619" y="1637072"/>
            <a:ext cx="7105319" cy="4096978"/>
          </a:xfrm>
        </p:spPr>
        <p:txBody>
          <a:bodyPr/>
          <a:lstStyle/>
          <a:p>
            <a:pPr marL="265113"/>
            <a:r>
              <a:rPr lang="es-ES" altLang="es-ES" dirty="0" err="1">
                <a:solidFill>
                  <a:schemeClr val="tx1"/>
                </a:solidFill>
              </a:rPr>
              <a:t>Chains</a:t>
            </a:r>
            <a:endParaRPr lang="es-ES" altLang="es-ES" dirty="0">
              <a:solidFill>
                <a:schemeClr val="tx1"/>
              </a:solidFill>
            </a:endParaRPr>
          </a:p>
          <a:p>
            <a:pPr marL="265113"/>
            <a:r>
              <a:rPr lang="es-ES" altLang="es-ES" b="1" dirty="0">
                <a:solidFill>
                  <a:schemeClr val="tx1"/>
                </a:solidFill>
              </a:rPr>
              <a:t>Spread</a:t>
            </a:r>
            <a:r>
              <a:rPr lang="es-ES" altLang="es-ES" dirty="0">
                <a:solidFill>
                  <a:schemeClr val="tx1"/>
                </a:solidFill>
              </a:rPr>
              <a:t>: la cadena se distribuye uniformemente.</a:t>
            </a:r>
          </a:p>
          <a:p>
            <a:pPr marL="265113"/>
            <a:r>
              <a:rPr lang="es-ES" altLang="es-ES" b="1" dirty="0">
                <a:solidFill>
                  <a:schemeClr val="tx1"/>
                </a:solidFill>
              </a:rPr>
              <a:t>Spread-</a:t>
            </a:r>
            <a:r>
              <a:rPr lang="es-ES" altLang="es-ES" b="1" dirty="0" err="1">
                <a:solidFill>
                  <a:schemeClr val="tx1"/>
                </a:solidFill>
              </a:rPr>
              <a:t>Inside</a:t>
            </a:r>
            <a:r>
              <a:rPr lang="es-ES" altLang="es-ES" b="1" dirty="0">
                <a:solidFill>
                  <a:schemeClr val="tx1"/>
                </a:solidFill>
              </a:rPr>
              <a:t>: </a:t>
            </a:r>
            <a:r>
              <a:rPr lang="es-ES" altLang="es-ES" dirty="0">
                <a:solidFill>
                  <a:schemeClr val="tx1"/>
                </a:solidFill>
              </a:rPr>
              <a:t>La primera y la última vista de la cadena se anclan en los extremos y el resto se distribuye uniformemente.</a:t>
            </a:r>
          </a:p>
          <a:p>
            <a:pPr marL="265113"/>
            <a:r>
              <a:rPr lang="es-ES" altLang="es-ES" b="1" dirty="0" err="1">
                <a:solidFill>
                  <a:schemeClr val="tx1"/>
                </a:solidFill>
              </a:rPr>
              <a:t>Weighted</a:t>
            </a:r>
            <a:r>
              <a:rPr lang="es-ES" altLang="es-ES" b="1" dirty="0">
                <a:solidFill>
                  <a:schemeClr val="tx1"/>
                </a:solidFill>
              </a:rPr>
              <a:t>: </a:t>
            </a:r>
            <a:r>
              <a:rPr lang="es-ES" altLang="es-ES" dirty="0">
                <a:solidFill>
                  <a:schemeClr val="tx1"/>
                </a:solidFill>
              </a:rPr>
              <a:t>No es un valor en el XML, mediante </a:t>
            </a:r>
          </a:p>
          <a:p>
            <a:pPr marL="265113" algn="l"/>
            <a:r>
              <a:rPr kumimoji="0" lang="es-ES" altLang="es-ES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</a:rPr>
              <a:t>android</a:t>
            </a:r>
            <a:r>
              <a:rPr kumimoji="0" lang="es-ES" altLang="es-ES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:layout_width</a:t>
            </a: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="0dp"</a:t>
            </a:r>
            <a:b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</a:br>
            <a:r>
              <a:rPr kumimoji="0" lang="es-ES" altLang="es-ES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</a:rPr>
              <a:t>app</a:t>
            </a:r>
            <a:r>
              <a:rPr kumimoji="0" lang="es-ES" altLang="es-ES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:layout_constraintHorizontal_weight</a:t>
            </a: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="4"</a:t>
            </a:r>
            <a:endParaRPr kumimoji="0" lang="es-ES" altLang="es-E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65113"/>
            <a:r>
              <a:rPr lang="es-ES" altLang="es-ES" b="1" dirty="0" err="1">
                <a:solidFill>
                  <a:schemeClr val="tx1"/>
                </a:solidFill>
              </a:rPr>
              <a:t>Packed</a:t>
            </a:r>
            <a:r>
              <a:rPr lang="es-ES" altLang="es-ES" b="1" dirty="0">
                <a:solidFill>
                  <a:schemeClr val="tx1"/>
                </a:solidFill>
              </a:rPr>
              <a:t>: </a:t>
            </a:r>
            <a:r>
              <a:rPr lang="es-ES" altLang="es-ES" dirty="0">
                <a:solidFill>
                  <a:schemeClr val="tx1"/>
                </a:solidFill>
              </a:rPr>
              <a:t>Se agrupan las vistas.</a:t>
            </a: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5113"/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B336F7-B41F-40D0-930B-7B4476E3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31" y="2198497"/>
            <a:ext cx="3706772" cy="28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5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CardView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B3319-9C5E-462B-8660-6F1F2A63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4619" y="1637072"/>
            <a:ext cx="7105319" cy="4096978"/>
          </a:xfrm>
        </p:spPr>
        <p:txBody>
          <a:bodyPr/>
          <a:lstStyle/>
          <a:p>
            <a:pPr marL="265113"/>
            <a:r>
              <a:rPr lang="es-ES" altLang="es-ES" dirty="0">
                <a:solidFill>
                  <a:schemeClr val="tx1"/>
                </a:solidFill>
              </a:rPr>
              <a:t>Debemos tener en cuenta que no es una distribución de componentes, dentro debe tener un </a:t>
            </a:r>
            <a:r>
              <a:rPr lang="es-ES" altLang="es-ES" dirty="0" err="1">
                <a:solidFill>
                  <a:schemeClr val="tx1"/>
                </a:solidFill>
              </a:rPr>
              <a:t>LinearLayout</a:t>
            </a:r>
            <a:r>
              <a:rPr lang="es-ES" altLang="es-ES" dirty="0">
                <a:solidFill>
                  <a:schemeClr val="tx1"/>
                </a:solidFill>
              </a:rPr>
              <a:t>, </a:t>
            </a:r>
            <a:r>
              <a:rPr lang="es-ES" altLang="es-ES" dirty="0" err="1">
                <a:solidFill>
                  <a:schemeClr val="tx1"/>
                </a:solidFill>
              </a:rPr>
              <a:t>ConstraintLayout</a:t>
            </a:r>
            <a:r>
              <a:rPr lang="es-ES" altLang="es-ES" dirty="0">
                <a:solidFill>
                  <a:schemeClr val="tx1"/>
                </a:solidFill>
              </a:rPr>
              <a:t> o la que queramos.</a:t>
            </a: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r>
              <a:rPr lang="es-ES" altLang="es-ES" dirty="0">
                <a:solidFill>
                  <a:schemeClr val="tx1"/>
                </a:solidFill>
              </a:rPr>
              <a:t>Propiedades más significativas:</a:t>
            </a:r>
          </a:p>
          <a:p>
            <a:pPr marL="265113" algn="l"/>
            <a:r>
              <a:rPr kumimoji="0" lang="es-ES" altLang="es-ES" sz="105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app:cardCornerRadius</a:t>
            </a:r>
            <a: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="40dp"</a:t>
            </a:r>
            <a:b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</a:br>
            <a:r>
              <a:rPr kumimoji="0" lang="es-ES" altLang="es-ES" sz="105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android:elevation</a:t>
            </a:r>
            <a: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="10dp"</a:t>
            </a:r>
            <a:b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</a:br>
            <a:r>
              <a:rPr kumimoji="0" lang="es-ES" altLang="es-ES" sz="105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android:backgroundTint</a:t>
            </a:r>
            <a: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="@color/</a:t>
            </a:r>
            <a:r>
              <a:rPr kumimoji="0" lang="es-ES" altLang="es-ES" sz="105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color_victor</a:t>
            </a:r>
            <a: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"</a:t>
            </a:r>
            <a:br>
              <a:rPr kumimoji="0" lang="es-ES" altLang="es-ES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</a:b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lang="es-ES" altLang="es-ES" dirty="0">
              <a:solidFill>
                <a:schemeClr val="tx1"/>
              </a:solidFill>
            </a:endParaRPr>
          </a:p>
          <a:p>
            <a:pPr marL="265113"/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5113"/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618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Para practicar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B3319-9C5E-462B-8660-6F1F2A63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7623" y="1735494"/>
            <a:ext cx="6970050" cy="4594194"/>
          </a:xfrm>
        </p:spPr>
        <p:txBody>
          <a:bodyPr/>
          <a:lstStyle/>
          <a:p>
            <a:pPr marL="608013" indent="-342900"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Al pulsar sobre un elemento del </a:t>
            </a:r>
            <a:r>
              <a:rPr lang="es-ES" dirty="0" err="1">
                <a:solidFill>
                  <a:schemeClr val="tx1"/>
                </a:solidFill>
              </a:rPr>
              <a:t>ListView</a:t>
            </a:r>
            <a:r>
              <a:rPr lang="es-ES" dirty="0">
                <a:solidFill>
                  <a:schemeClr val="tx1"/>
                </a:solidFill>
              </a:rPr>
              <a:t> se recupera el nombre y precio en las casillas correspondientes.</a:t>
            </a:r>
          </a:p>
          <a:p>
            <a:pPr marL="608013" indent="-342900"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Añadir recupera valores y lo agrega a la lista.</a:t>
            </a:r>
          </a:p>
          <a:p>
            <a:pPr marL="608013" indent="-342900"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Borrar elimina la lista.</a:t>
            </a:r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0FDF6-C6AC-4B63-A087-12A81E6F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C2E66B-0805-4D57-8560-8300A5108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371A13-76C0-4B76-8519-33BA631A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004" y="1869599"/>
            <a:ext cx="2390666" cy="47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936376"/>
            <a:ext cx="9290050" cy="3797673"/>
          </a:xfrm>
        </p:spPr>
        <p:txBody>
          <a:bodyPr>
            <a:normAutofit/>
          </a:bodyPr>
          <a:lstStyle/>
          <a:p>
            <a:r>
              <a:rPr lang="es-ES" dirty="0"/>
              <a:t>Minuto - Contenido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00:00 – Presentación de la clase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05:00 - Practicando Menús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21:00 – </a:t>
            </a:r>
            <a:r>
              <a:rPr lang="es-ES" dirty="0" err="1"/>
              <a:t>ConstraintLayout</a:t>
            </a:r>
            <a:endParaRPr lang="es-E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34:00 - Guías horizontales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39:00 – </a:t>
            </a:r>
            <a:r>
              <a:rPr lang="es-ES" dirty="0" err="1"/>
              <a:t>chains</a:t>
            </a:r>
            <a:endParaRPr lang="es-E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52:00 - </a:t>
            </a:r>
            <a:r>
              <a:rPr lang="es-ES" dirty="0" err="1"/>
              <a:t>cardView</a:t>
            </a:r>
            <a:endParaRPr lang="es-E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s-ES" dirty="0"/>
              <a:t>– Para practicar con Menús.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del video</a:t>
            </a:r>
          </a:p>
        </p:txBody>
      </p:sp>
    </p:spTree>
    <p:extLst>
      <p:ext uri="{BB962C8B-B14F-4D97-AF65-F5344CB8AC3E}">
        <p14:creationId xmlns:p14="http://schemas.microsoft.com/office/powerpoint/2010/main" val="408211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936376"/>
            <a:ext cx="9290050" cy="379767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Aclaraciones</a:t>
            </a:r>
          </a:p>
        </p:txBody>
      </p:sp>
      <p:pic>
        <p:nvPicPr>
          <p:cNvPr id="2" name="setbackgroundColor y chain_weighted">
            <a:hlinkClick r:id="" action="ppaction://media"/>
            <a:extLst>
              <a:ext uri="{FF2B5EF4-FFF2-40B4-BE49-F238E27FC236}">
                <a16:creationId xmlns:a16="http://schemas.microsoft.com/office/drawing/2014/main" id="{D9B25511-D87D-432B-B958-BBE01172F5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879" y="1869599"/>
            <a:ext cx="8992242" cy="48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7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NÉRIC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sonalizado genéricas">
      <a:majorFont>
        <a:latin typeface="Circular Std Bold"/>
        <a:ea typeface=""/>
        <a:cs typeface=""/>
      </a:majorFont>
      <a:minorFont>
        <a:latin typeface="Futura Std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9869</TotalTime>
  <Words>346</Words>
  <Application>Microsoft Office PowerPoint</Application>
  <PresentationFormat>Panorámica</PresentationFormat>
  <Paragraphs>70</Paragraphs>
  <Slides>10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Circular Std Bold</vt:lpstr>
      <vt:lpstr>Courier New</vt:lpstr>
      <vt:lpstr>Futura Std Book</vt:lpstr>
      <vt:lpstr>Wingdings</vt:lpstr>
      <vt:lpstr>GENÉRICA</vt:lpstr>
      <vt:lpstr>Diseño de interfaces  09_M1_U5_ConstraintLayout</vt:lpstr>
      <vt:lpstr>ÍNDICE</vt:lpstr>
      <vt:lpstr>Practicando</vt:lpstr>
      <vt:lpstr>ConstraintLayout</vt:lpstr>
      <vt:lpstr>ConstraintLayout II</vt:lpstr>
      <vt:lpstr>CardView</vt:lpstr>
      <vt:lpstr>Para practicar</vt:lpstr>
      <vt:lpstr>Índice del video</vt:lpstr>
      <vt:lpstr>Aclaraciones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Genericas</dc:title>
  <dc:creator>Olalla</dc:creator>
  <cp:lastModifiedBy>Víctor José Vergel Rodríguez</cp:lastModifiedBy>
  <cp:revision>270</cp:revision>
  <dcterms:created xsi:type="dcterms:W3CDTF">2019-04-23T14:23:18Z</dcterms:created>
  <dcterms:modified xsi:type="dcterms:W3CDTF">2023-11-15T22:21:16Z</dcterms:modified>
</cp:coreProperties>
</file>